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2" r:id="rId1"/>
  </p:sldMasterIdLst>
  <p:notesMasterIdLst>
    <p:notesMasterId r:id="rId17"/>
  </p:notesMasterIdLst>
  <p:sldIdLst>
    <p:sldId id="256" r:id="rId2"/>
    <p:sldId id="257" r:id="rId3"/>
    <p:sldId id="258" r:id="rId4"/>
    <p:sldId id="259" r:id="rId5"/>
    <p:sldId id="260" r:id="rId6"/>
    <p:sldId id="261" r:id="rId7"/>
    <p:sldId id="263" r:id="rId8"/>
    <p:sldId id="262" r:id="rId9"/>
    <p:sldId id="270" r:id="rId10"/>
    <p:sldId id="264" r:id="rId11"/>
    <p:sldId id="265" r:id="rId12"/>
    <p:sldId id="268" r:id="rId13"/>
    <p:sldId id="266" r:id="rId14"/>
    <p:sldId id="267"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2"/>
    <p:restoredTop sz="94675"/>
  </p:normalViewPr>
  <p:slideViewPr>
    <p:cSldViewPr snapToGrid="0" snapToObjects="1">
      <p:cViewPr varScale="1">
        <p:scale>
          <a:sx n="69" d="100"/>
          <a:sy n="69" d="100"/>
        </p:scale>
        <p:origin x="5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1F00-2B96-A944-B1E9-7E9CB9C95291}"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B0FE3-C12A-AA40-9077-36D4FF3860F4}" type="slidenum">
              <a:rPr lang="en-US" smtClean="0"/>
              <a:t>‹#›</a:t>
            </a:fld>
            <a:endParaRPr lang="en-US"/>
          </a:p>
        </p:txBody>
      </p:sp>
    </p:spTree>
    <p:extLst>
      <p:ext uri="{BB962C8B-B14F-4D97-AF65-F5344CB8AC3E}">
        <p14:creationId xmlns:p14="http://schemas.microsoft.com/office/powerpoint/2010/main" val="1677998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6B0FE3-C12A-AA40-9077-36D4FF3860F4}" type="slidenum">
              <a:rPr lang="en-US" smtClean="0"/>
              <a:t>6</a:t>
            </a:fld>
            <a:endParaRPr lang="en-US"/>
          </a:p>
        </p:txBody>
      </p:sp>
    </p:spTree>
    <p:extLst>
      <p:ext uri="{BB962C8B-B14F-4D97-AF65-F5344CB8AC3E}">
        <p14:creationId xmlns:p14="http://schemas.microsoft.com/office/powerpoint/2010/main" val="1371335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5923F103-BC34-4FE4-A40E-EDDEECFDA5D0}" type="datetimeFigureOut">
              <a:rPr lang="en-US" smtClean="0"/>
              <a:pPr/>
              <a:t>12/1/2017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C9CA7B-DFD4-44B5-8C60-D14B8CD1FB59}" type="datetimeFigureOut">
              <a:rPr lang="en-US" smtClean="0"/>
              <a:t>12/1/2017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34E6425-0181-43F2-84FC-787E803FD2F8}" type="datetimeFigureOut">
              <a:rPr lang="en-US" smtClean="0"/>
              <a:t>12/1/2017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BDB8791-F1B0-41E7-B7FD-A781E65C4266}" type="datetimeFigureOut">
              <a:rPr lang="en-US" smtClean="0"/>
              <a:t>12/1/2017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5FDD63B2-E120-4ED8-B27B-C685F510A5FE}" type="datetimeFigureOut">
              <a:rPr lang="en-US" smtClean="0"/>
              <a:t>12/1/2017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76E86A4C-8E40-4F87-A4F0-01A0687C5742}" type="datetimeFigureOut">
              <a:rPr lang="en-US" smtClean="0"/>
              <a:t>12/1/2017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5E72C73-2D91-4E12-BA25-F0AA0C03599B}" type="datetimeFigureOut">
              <a:rPr lang="en-US" smtClean="0"/>
              <a:t>12/1/2017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BE451C3-0FF4-47C4-B829-773ADF60F88C}" type="datetimeFigureOut">
              <a:rPr lang="en-US" smtClean="0"/>
              <a:t>12/1/2017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763912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oracle.com/javase/tutorial/java/concep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273215"/>
            <a:ext cx="9574777" cy="3504166"/>
          </a:xfrm>
        </p:spPr>
        <p:txBody>
          <a:bodyPr>
            <a:normAutofit fontScale="90000"/>
          </a:bodyPr>
          <a:lstStyle/>
          <a:p>
            <a:r>
              <a:rPr lang="en-US" sz="7200" dirty="0" smtClean="0"/>
              <a:t>Object Oriented Programming (OOP) Concepts </a:t>
            </a:r>
            <a:r>
              <a:rPr lang="en-US" sz="7200" dirty="0"/>
              <a:t>I</a:t>
            </a:r>
            <a:r>
              <a:rPr lang="en-US" sz="7200" dirty="0" smtClean="0"/>
              <a:t>n Java</a:t>
            </a:r>
            <a:endParaRPr lang="en-US" sz="7200" dirty="0"/>
          </a:p>
        </p:txBody>
      </p:sp>
      <p:sp>
        <p:nvSpPr>
          <p:cNvPr id="3" name="Subtitle 2"/>
          <p:cNvSpPr>
            <a:spLocks noGrp="1"/>
          </p:cNvSpPr>
          <p:nvPr>
            <p:ph type="subTitle" idx="1"/>
          </p:nvPr>
        </p:nvSpPr>
        <p:spPr>
          <a:xfrm>
            <a:off x="1604231" y="4939496"/>
            <a:ext cx="8676222" cy="682837"/>
          </a:xfrm>
        </p:spPr>
        <p:txBody>
          <a:bodyPr/>
          <a:lstStyle/>
          <a:p>
            <a:pPr algn="r"/>
            <a:r>
              <a:rPr lang="en-US" dirty="0" smtClean="0"/>
              <a:t>WEEK 2</a:t>
            </a:r>
          </a:p>
          <a:p>
            <a:pPr algn="r"/>
            <a:endParaRPr lang="en-US" dirty="0"/>
          </a:p>
        </p:txBody>
      </p:sp>
    </p:spTree>
    <p:extLst>
      <p:ext uri="{BB962C8B-B14F-4D97-AF65-F5344CB8AC3E}">
        <p14:creationId xmlns:p14="http://schemas.microsoft.com/office/powerpoint/2010/main" val="3683169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868" y="582727"/>
            <a:ext cx="7729728" cy="1188720"/>
          </a:xfrm>
        </p:spPr>
        <p:txBody>
          <a:bodyPr/>
          <a:lstStyle/>
          <a:p>
            <a:r>
              <a:rPr lang="en-US" dirty="0" smtClean="0"/>
              <a:t>What is Polymorphism?</a:t>
            </a:r>
            <a:endParaRPr lang="en-US" dirty="0"/>
          </a:p>
        </p:txBody>
      </p:sp>
      <p:sp>
        <p:nvSpPr>
          <p:cNvPr id="3" name="Content Placeholder 2"/>
          <p:cNvSpPr>
            <a:spLocks noGrp="1"/>
          </p:cNvSpPr>
          <p:nvPr>
            <p:ph idx="1"/>
          </p:nvPr>
        </p:nvSpPr>
        <p:spPr>
          <a:xfrm>
            <a:off x="856527" y="2083444"/>
            <a:ext cx="10602410" cy="4606724"/>
          </a:xfrm>
        </p:spPr>
        <p:txBody>
          <a:bodyPr>
            <a:normAutofit/>
          </a:bodyPr>
          <a:lstStyle/>
          <a:p>
            <a:r>
              <a:rPr lang="en-US" sz="2000" dirty="0" smtClean="0"/>
              <a:t>In Greek language, </a:t>
            </a:r>
            <a:r>
              <a:rPr lang="en-US" sz="2000" i="1" dirty="0" smtClean="0"/>
              <a:t>poly</a:t>
            </a:r>
            <a:r>
              <a:rPr lang="en-US" sz="2000" dirty="0" smtClean="0"/>
              <a:t> means many and </a:t>
            </a:r>
            <a:r>
              <a:rPr lang="en-US" sz="2000" i="1" dirty="0" smtClean="0"/>
              <a:t>morphism</a:t>
            </a:r>
            <a:r>
              <a:rPr lang="en-US" sz="2000" dirty="0" smtClean="0"/>
              <a:t> means shapes, hence 		</a:t>
            </a:r>
            <a:r>
              <a:rPr lang="en-US" sz="2000" b="1" dirty="0" smtClean="0"/>
              <a:t>Polymorphism in Java </a:t>
            </a:r>
            <a:r>
              <a:rPr lang="en-US" sz="2000" b="1" dirty="0"/>
              <a:t>is the ability of an object to take on many </a:t>
            </a:r>
            <a:r>
              <a:rPr lang="en-US" sz="2000" b="1" dirty="0" smtClean="0"/>
              <a:t>forms.</a:t>
            </a:r>
          </a:p>
          <a:p>
            <a:r>
              <a:rPr lang="en-US" sz="2000" dirty="0"/>
              <a:t>It describes the feature of languages that allows the same word or symbol to be interpreted correctly in different situations based on the context</a:t>
            </a:r>
            <a:r>
              <a:rPr lang="en-US" sz="2000" dirty="0" smtClean="0"/>
              <a:t>.</a:t>
            </a:r>
          </a:p>
          <a:p>
            <a:r>
              <a:rPr lang="en-US" sz="2000" dirty="0"/>
              <a:t>For example, in English, the verb “run” means different things if you use it with “a footrace,” a “business,” or “a computer</a:t>
            </a:r>
            <a:r>
              <a:rPr lang="en-US" sz="2000" dirty="0" smtClean="0"/>
              <a:t>.”  </a:t>
            </a:r>
            <a:r>
              <a:rPr lang="en-US" sz="2000" dirty="0"/>
              <a:t>You understand the meaning of “run” based on the other words used with it. Object-oriented programs are written so that the methods having the same name works differently in different </a:t>
            </a:r>
            <a:r>
              <a:rPr lang="en-US" sz="2000" dirty="0" smtClean="0"/>
              <a:t>context.</a:t>
            </a:r>
          </a:p>
          <a:p>
            <a:r>
              <a:rPr lang="en-US" sz="2000" dirty="0"/>
              <a:t>Java provides two ways to implement polymorphism</a:t>
            </a:r>
            <a:r>
              <a:rPr lang="en-US" sz="2000" dirty="0" smtClean="0"/>
              <a:t>.</a:t>
            </a:r>
          </a:p>
          <a:p>
            <a:pPr lvl="2"/>
            <a:r>
              <a:rPr lang="en-US" sz="2000" b="1" dirty="0" smtClean="0"/>
              <a:t>Method Overloading</a:t>
            </a:r>
          </a:p>
          <a:p>
            <a:pPr lvl="2"/>
            <a:r>
              <a:rPr lang="en-US" sz="2000" b="1" dirty="0" smtClean="0"/>
              <a:t>Method Overriding</a:t>
            </a:r>
          </a:p>
          <a:p>
            <a:endParaRPr lang="en-US" dirty="0"/>
          </a:p>
          <a:p>
            <a:endParaRPr lang="en-US" dirty="0"/>
          </a:p>
        </p:txBody>
      </p:sp>
    </p:spTree>
    <p:extLst>
      <p:ext uri="{BB962C8B-B14F-4D97-AF65-F5344CB8AC3E}">
        <p14:creationId xmlns:p14="http://schemas.microsoft.com/office/powerpoint/2010/main" val="1362546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5597" y="328084"/>
            <a:ext cx="7729728" cy="1188720"/>
          </a:xfrm>
        </p:spPr>
        <p:txBody>
          <a:bodyPr/>
          <a:lstStyle/>
          <a:p>
            <a:r>
              <a:rPr lang="en-US" dirty="0" smtClean="0"/>
              <a:t>POLYMORPHISM: </a:t>
            </a:r>
            <a:br>
              <a:rPr lang="en-US" dirty="0" smtClean="0"/>
            </a:br>
            <a:r>
              <a:rPr lang="en-US" dirty="0" smtClean="0"/>
              <a:t>Method Overloading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76" y="1972680"/>
            <a:ext cx="5219700" cy="4381500"/>
          </a:xfrm>
          <a:prstGeom prst="rect">
            <a:avLst/>
          </a:prstGeom>
        </p:spPr>
      </p:pic>
      <p:sp>
        <p:nvSpPr>
          <p:cNvPr id="5" name="TextBox 4"/>
          <p:cNvSpPr txBox="1"/>
          <p:nvPr/>
        </p:nvSpPr>
        <p:spPr>
          <a:xfrm>
            <a:off x="6188597" y="1961105"/>
            <a:ext cx="5258765" cy="4708981"/>
          </a:xfrm>
          <a:prstGeom prst="rect">
            <a:avLst/>
          </a:prstGeom>
          <a:noFill/>
        </p:spPr>
        <p:txBody>
          <a:bodyPr wrap="square" rtlCol="0">
            <a:spAutoFit/>
          </a:bodyPr>
          <a:lstStyle/>
          <a:p>
            <a:r>
              <a:rPr lang="en-US" sz="2200" dirty="0"/>
              <a:t>The ability to execute different method implementations by altering the argument used with the method name is known as method overloading</a:t>
            </a:r>
            <a:r>
              <a:rPr lang="en-US" sz="2200" dirty="0" smtClean="0"/>
              <a:t>.</a:t>
            </a:r>
          </a:p>
          <a:p>
            <a:endParaRPr lang="en-US" sz="2200" dirty="0"/>
          </a:p>
          <a:p>
            <a:r>
              <a:rPr lang="en-US" sz="2200" dirty="0" smtClean="0"/>
              <a:t>In the Sample </a:t>
            </a:r>
            <a:r>
              <a:rPr lang="en-US" sz="2200" dirty="0"/>
              <a:t>program, we have </a:t>
            </a:r>
            <a:r>
              <a:rPr lang="en-US" sz="2200" dirty="0" smtClean="0"/>
              <a:t>three </a:t>
            </a:r>
            <a:r>
              <a:rPr lang="en-US" sz="2200" b="1" dirty="0" smtClean="0"/>
              <a:t>ate</a:t>
            </a:r>
            <a:r>
              <a:rPr lang="en-US" sz="2200" dirty="0" smtClean="0"/>
              <a:t> methods </a:t>
            </a:r>
            <a:r>
              <a:rPr lang="en-US" sz="2200" dirty="0"/>
              <a:t>each with different arguments. </a:t>
            </a:r>
            <a:endParaRPr lang="en-US" sz="2200" dirty="0" smtClean="0"/>
          </a:p>
          <a:p>
            <a:endParaRPr lang="en-US" sz="2200" dirty="0"/>
          </a:p>
          <a:p>
            <a:r>
              <a:rPr lang="en-US" sz="2200" dirty="0" smtClean="0"/>
              <a:t>When </a:t>
            </a:r>
            <a:r>
              <a:rPr lang="en-US" sz="2200" dirty="0"/>
              <a:t>you properly overload a method, you can call it providing different argument lists, and the appropriate version of the method executes.</a:t>
            </a:r>
            <a:endParaRPr lang="en-US" sz="2200" dirty="0" smtClean="0"/>
          </a:p>
          <a:p>
            <a:endParaRPr lang="en-US" dirty="0"/>
          </a:p>
          <a:p>
            <a:endParaRPr lang="en-US" dirty="0"/>
          </a:p>
        </p:txBody>
      </p:sp>
    </p:spTree>
    <p:extLst>
      <p:ext uri="{BB962C8B-B14F-4D97-AF65-F5344CB8AC3E}">
        <p14:creationId xmlns:p14="http://schemas.microsoft.com/office/powerpoint/2010/main" val="35710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452" y="1899138"/>
            <a:ext cx="10902462" cy="3840889"/>
          </a:xfrm>
        </p:spPr>
        <p:txBody>
          <a:bodyPr>
            <a:normAutofit/>
          </a:bodyPr>
          <a:lstStyle/>
          <a:p>
            <a:r>
              <a:rPr lang="en-US" sz="2500" dirty="0"/>
              <a:t>When you create a subclass by extending an existing class, the new subclass contains data and methods that were defined in the original superclass. </a:t>
            </a:r>
            <a:endParaRPr lang="en-US" sz="2500" dirty="0" smtClean="0"/>
          </a:p>
          <a:p>
            <a:r>
              <a:rPr lang="en-US" sz="2500" dirty="0" smtClean="0"/>
              <a:t>In </a:t>
            </a:r>
            <a:r>
              <a:rPr lang="en-US" sz="2500" dirty="0"/>
              <a:t>other words, any child class object has all the attributes of its parent. </a:t>
            </a:r>
            <a:endParaRPr lang="en-US" sz="2500" dirty="0" smtClean="0"/>
          </a:p>
          <a:p>
            <a:r>
              <a:rPr lang="en-US" sz="2500" dirty="0" smtClean="0"/>
              <a:t>Sometimes</a:t>
            </a:r>
            <a:r>
              <a:rPr lang="en-US" sz="2500" dirty="0"/>
              <a:t>, however, the superclass data fields and methods are not entirely appropriate for the subclass objects; in these cases, you want to override the parent class members.</a:t>
            </a:r>
          </a:p>
        </p:txBody>
      </p:sp>
      <p:sp>
        <p:nvSpPr>
          <p:cNvPr id="4" name="Title 1"/>
          <p:cNvSpPr>
            <a:spLocks noGrp="1"/>
          </p:cNvSpPr>
          <p:nvPr>
            <p:ph type="title"/>
          </p:nvPr>
        </p:nvSpPr>
        <p:spPr>
          <a:xfrm>
            <a:off x="2323733" y="328084"/>
            <a:ext cx="7729728" cy="1188720"/>
          </a:xfrm>
        </p:spPr>
        <p:txBody>
          <a:bodyPr/>
          <a:lstStyle/>
          <a:p>
            <a:r>
              <a:rPr lang="en-US" dirty="0" smtClean="0"/>
              <a:t>POLYMORPHISM:</a:t>
            </a:r>
            <a:br>
              <a:rPr lang="en-US" dirty="0" smtClean="0"/>
            </a:br>
            <a:r>
              <a:rPr lang="en-US" dirty="0" smtClean="0"/>
              <a:t>Method Overriding</a:t>
            </a:r>
            <a:endParaRPr lang="en-US" dirty="0"/>
          </a:p>
        </p:txBody>
      </p:sp>
    </p:spTree>
    <p:extLst>
      <p:ext uri="{BB962C8B-B14F-4D97-AF65-F5344CB8AC3E}">
        <p14:creationId xmlns:p14="http://schemas.microsoft.com/office/powerpoint/2010/main" val="206977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59282" y="390604"/>
            <a:ext cx="6041985" cy="5909310"/>
          </a:xfrm>
          <a:prstGeom prst="rect">
            <a:avLst/>
          </a:prstGeom>
          <a:noFill/>
        </p:spPr>
        <p:txBody>
          <a:bodyPr wrap="square" rtlCol="0">
            <a:spAutoFit/>
          </a:bodyPr>
          <a:lstStyle/>
          <a:p>
            <a:endParaRPr lang="en-US" dirty="0" smtClean="0"/>
          </a:p>
          <a:p>
            <a:r>
              <a:rPr lang="en-US" dirty="0" smtClean="0"/>
              <a:t>We have a class called Sample. Inside this class, we have a method called ate that prints out ”He ate food” to the console.</a:t>
            </a:r>
          </a:p>
          <a:p>
            <a:endParaRPr lang="en-US" dirty="0" smtClean="0"/>
          </a:p>
          <a:p>
            <a:endParaRPr lang="en-US" dirty="0"/>
          </a:p>
          <a:p>
            <a:endParaRPr lang="en-US" dirty="0"/>
          </a:p>
          <a:p>
            <a:endParaRPr lang="en-US" dirty="0" smtClean="0"/>
          </a:p>
          <a:p>
            <a:endParaRPr lang="en-US" dirty="0"/>
          </a:p>
          <a:p>
            <a:r>
              <a:rPr lang="en-US" dirty="0" smtClean="0"/>
              <a:t>We have a class called Example that extends from class Sample. </a:t>
            </a:r>
            <a:r>
              <a:rPr lang="en-US" dirty="0"/>
              <a:t>T</a:t>
            </a:r>
            <a:r>
              <a:rPr lang="en-US" dirty="0" smtClean="0"/>
              <a:t>here are no variables or methods declared in Example class. </a:t>
            </a:r>
            <a:endParaRPr lang="en-US" dirty="0"/>
          </a:p>
          <a:p>
            <a:endParaRPr lang="en-US" dirty="0" smtClean="0"/>
          </a:p>
          <a:p>
            <a:endParaRPr lang="en-US" dirty="0" smtClean="0"/>
          </a:p>
          <a:p>
            <a:endParaRPr lang="en-US" dirty="0" smtClean="0"/>
          </a:p>
          <a:p>
            <a:endParaRPr lang="en-US" dirty="0"/>
          </a:p>
          <a:p>
            <a:r>
              <a:rPr lang="en-US" dirty="0" smtClean="0"/>
              <a:t>We create an instance of class Example and call on the ate() method.  </a:t>
            </a:r>
            <a:endParaRPr lang="en-US" dirty="0"/>
          </a:p>
          <a:p>
            <a:r>
              <a:rPr lang="en-US" dirty="0" smtClean="0"/>
              <a:t>	What will it print out?</a:t>
            </a:r>
            <a:br>
              <a:rPr lang="en-US" dirty="0" smtClean="0"/>
            </a:br>
            <a:r>
              <a:rPr lang="en-US" dirty="0" smtClean="0"/>
              <a:t>	It will print out : He ate food</a:t>
            </a:r>
          </a:p>
          <a:p>
            <a:r>
              <a:rPr lang="en-US" dirty="0" smtClean="0"/>
              <a:t/>
            </a:r>
            <a:br>
              <a:rPr lang="en-US" dirty="0" smtClean="0"/>
            </a:br>
            <a:r>
              <a:rPr lang="en-US" i="1" dirty="0" smtClean="0"/>
              <a:t>What if we create a method called ate() inside Example class?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1" y="598997"/>
            <a:ext cx="4191000" cy="15875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21" y="4526325"/>
            <a:ext cx="4203700" cy="19177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21" y="2791261"/>
            <a:ext cx="3644900" cy="1130300"/>
          </a:xfrm>
          <a:prstGeom prst="rect">
            <a:avLst/>
          </a:prstGeom>
        </p:spPr>
      </p:pic>
    </p:spTree>
    <p:extLst>
      <p:ext uri="{BB962C8B-B14F-4D97-AF65-F5344CB8AC3E}">
        <p14:creationId xmlns:p14="http://schemas.microsoft.com/office/powerpoint/2010/main" val="107776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1" y="598997"/>
            <a:ext cx="4191000" cy="1587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21" y="4526325"/>
            <a:ext cx="4203700" cy="1917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21" y="2600761"/>
            <a:ext cx="5245100" cy="1511300"/>
          </a:xfrm>
          <a:prstGeom prst="rect">
            <a:avLst/>
          </a:prstGeom>
        </p:spPr>
      </p:pic>
      <p:sp>
        <p:nvSpPr>
          <p:cNvPr id="8" name="TextBox 7"/>
          <p:cNvSpPr txBox="1"/>
          <p:nvPr/>
        </p:nvSpPr>
        <p:spPr>
          <a:xfrm>
            <a:off x="6189784" y="598997"/>
            <a:ext cx="5148775" cy="6463308"/>
          </a:xfrm>
          <a:prstGeom prst="rect">
            <a:avLst/>
          </a:prstGeom>
          <a:noFill/>
        </p:spPr>
        <p:txBody>
          <a:bodyPr wrap="square" rtlCol="0">
            <a:spAutoFit/>
          </a:bodyPr>
          <a:lstStyle/>
          <a:p>
            <a:r>
              <a:rPr lang="en-US" dirty="0"/>
              <a:t>We have a class called Sample. Inside this class, we have a method called ate that prints out ”He ate food” to the console.</a:t>
            </a:r>
          </a:p>
          <a:p>
            <a:endParaRPr lang="en-US" dirty="0" smtClean="0"/>
          </a:p>
          <a:p>
            <a:endParaRPr lang="en-US" dirty="0"/>
          </a:p>
          <a:p>
            <a:endParaRPr lang="en-US" dirty="0" smtClean="0"/>
          </a:p>
          <a:p>
            <a:endParaRPr lang="en-US" dirty="0" smtClean="0"/>
          </a:p>
          <a:p>
            <a:r>
              <a:rPr lang="en-US" dirty="0"/>
              <a:t>We have a class called Example that extends from class Sample. </a:t>
            </a:r>
            <a:r>
              <a:rPr lang="en-US" dirty="0" smtClean="0"/>
              <a:t>Inside this class, we have a method called ate that prints out “I ate a chicken sandwich” to the console.</a:t>
            </a:r>
          </a:p>
          <a:p>
            <a:endParaRPr lang="en-US" dirty="0" smtClean="0"/>
          </a:p>
          <a:p>
            <a:endParaRPr lang="en-US" dirty="0"/>
          </a:p>
          <a:p>
            <a:endParaRPr lang="en-US" dirty="0" smtClean="0"/>
          </a:p>
          <a:p>
            <a:endParaRPr lang="en-US" dirty="0"/>
          </a:p>
          <a:p>
            <a:r>
              <a:rPr lang="en-US" dirty="0"/>
              <a:t>We create an instance of class Example and call on the ate() method.  </a:t>
            </a:r>
          </a:p>
          <a:p>
            <a:r>
              <a:rPr lang="en-US" dirty="0"/>
              <a:t>	What will it print out?</a:t>
            </a:r>
            <a:br>
              <a:rPr lang="en-US" dirty="0"/>
            </a:br>
            <a:r>
              <a:rPr lang="en-US" dirty="0"/>
              <a:t>	It will print out : </a:t>
            </a:r>
            <a:r>
              <a:rPr lang="en-US" dirty="0" smtClean="0"/>
              <a:t>I ate a chicken sandwich</a:t>
            </a:r>
            <a:endParaRPr lang="en-US" dirty="0"/>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192618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768" y="534572"/>
            <a:ext cx="11922379" cy="5655211"/>
          </a:xfrm>
          <a:prstGeom prst="rect">
            <a:avLst/>
          </a:prstGeom>
        </p:spPr>
      </p:pic>
    </p:spTree>
    <p:extLst>
      <p:ext uri="{BB962C8B-B14F-4D97-AF65-F5344CB8AC3E}">
        <p14:creationId xmlns:p14="http://schemas.microsoft.com/office/powerpoint/2010/main" val="255803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416689"/>
            <a:ext cx="9366433" cy="1263943"/>
          </a:xfrm>
        </p:spPr>
        <p:txBody>
          <a:bodyPr>
            <a:normAutofit/>
          </a:bodyPr>
          <a:lstStyle/>
          <a:p>
            <a:r>
              <a:rPr lang="en-US" sz="3000" dirty="0" smtClean="0"/>
              <a:t>Lesson: Object Oriented Programming Concepts</a:t>
            </a:r>
            <a:endParaRPr lang="en-US" sz="3000" dirty="0"/>
          </a:p>
        </p:txBody>
      </p:sp>
      <p:sp>
        <p:nvSpPr>
          <p:cNvPr id="3" name="Content Placeholder 2"/>
          <p:cNvSpPr>
            <a:spLocks noGrp="1"/>
          </p:cNvSpPr>
          <p:nvPr>
            <p:ph idx="1"/>
          </p:nvPr>
        </p:nvSpPr>
        <p:spPr>
          <a:xfrm>
            <a:off x="1141413" y="1932973"/>
            <a:ext cx="9905998" cy="3858228"/>
          </a:xfrm>
        </p:spPr>
        <p:txBody>
          <a:bodyPr>
            <a:noAutofit/>
          </a:bodyPr>
          <a:lstStyle/>
          <a:p>
            <a:r>
              <a:rPr lang="en-US" sz="2400" dirty="0">
                <a:hlinkClick r:id="rId2"/>
              </a:rPr>
              <a:t>https://docs.oracle.com/javase/tutorial/java/concepts</a:t>
            </a:r>
            <a:r>
              <a:rPr lang="en-US" sz="2400" dirty="0" smtClean="0">
                <a:hlinkClick r:id="rId2"/>
              </a:rPr>
              <a:t>/</a:t>
            </a:r>
            <a:endParaRPr lang="en-US" sz="2400" dirty="0" smtClean="0"/>
          </a:p>
          <a:p>
            <a:r>
              <a:rPr lang="en-US" sz="2400" dirty="0" smtClean="0"/>
              <a:t>This link provides a detailed explanation of the concepts of OOP</a:t>
            </a:r>
          </a:p>
          <a:p>
            <a:r>
              <a:rPr lang="en-US" sz="2400" dirty="0" smtClean="0"/>
              <a:t>After this presentation, please go into this website and have a look for yourself</a:t>
            </a:r>
            <a:endParaRPr lang="en-US" sz="2400" dirty="0"/>
          </a:p>
        </p:txBody>
      </p:sp>
    </p:spTree>
    <p:extLst>
      <p:ext uri="{BB962C8B-B14F-4D97-AF65-F5344CB8AC3E}">
        <p14:creationId xmlns:p14="http://schemas.microsoft.com/office/powerpoint/2010/main" val="292665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OOP?</a:t>
            </a:r>
            <a:endParaRPr lang="en-US" dirty="0"/>
          </a:p>
        </p:txBody>
      </p:sp>
      <p:sp>
        <p:nvSpPr>
          <p:cNvPr id="3" name="Content Placeholder 2"/>
          <p:cNvSpPr>
            <a:spLocks noGrp="1"/>
          </p:cNvSpPr>
          <p:nvPr>
            <p:ph idx="1"/>
          </p:nvPr>
        </p:nvSpPr>
        <p:spPr>
          <a:xfrm>
            <a:off x="497712" y="2291787"/>
            <a:ext cx="11169569" cy="3935393"/>
          </a:xfrm>
        </p:spPr>
        <p:txBody>
          <a:bodyPr>
            <a:normAutofit/>
          </a:bodyPr>
          <a:lstStyle/>
          <a:p>
            <a:r>
              <a:rPr lang="en-US" sz="2200" b="1" dirty="0" smtClean="0"/>
              <a:t>Object-Oriented </a:t>
            </a:r>
            <a:r>
              <a:rPr lang="en-US" sz="2200" b="1" dirty="0"/>
              <a:t>Programming</a:t>
            </a:r>
            <a:r>
              <a:rPr lang="en-US" sz="2200" dirty="0"/>
              <a:t> is a methodology or paradigm to design a program using classes and objects. It simplifies the software development and maintenance by providing some concepts:</a:t>
            </a:r>
          </a:p>
          <a:p>
            <a:pPr lvl="1"/>
            <a:r>
              <a:rPr lang="en-US" sz="2000" dirty="0"/>
              <a:t>Object</a:t>
            </a:r>
          </a:p>
          <a:p>
            <a:pPr lvl="1"/>
            <a:r>
              <a:rPr lang="en-US" sz="2000" dirty="0"/>
              <a:t>Class</a:t>
            </a:r>
          </a:p>
          <a:p>
            <a:pPr lvl="1"/>
            <a:r>
              <a:rPr lang="en-US" sz="2000" dirty="0"/>
              <a:t>Inheritance</a:t>
            </a:r>
          </a:p>
          <a:p>
            <a:pPr lvl="1"/>
            <a:r>
              <a:rPr lang="en-US" sz="2000" dirty="0"/>
              <a:t>Polymorphism</a:t>
            </a:r>
          </a:p>
          <a:p>
            <a:pPr lvl="1"/>
            <a:r>
              <a:rPr lang="en-US" sz="2000" dirty="0"/>
              <a:t>Abstraction</a:t>
            </a:r>
          </a:p>
          <a:p>
            <a:pPr lvl="1"/>
            <a:r>
              <a:rPr lang="en-US" sz="2000" dirty="0"/>
              <a:t>Encapsulation</a:t>
            </a:r>
          </a:p>
          <a:p>
            <a:endParaRPr lang="en-US" dirty="0"/>
          </a:p>
        </p:txBody>
      </p:sp>
    </p:spTree>
    <p:extLst>
      <p:ext uri="{BB962C8B-B14F-4D97-AF65-F5344CB8AC3E}">
        <p14:creationId xmlns:p14="http://schemas.microsoft.com/office/powerpoint/2010/main" val="1103093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an object?</a:t>
            </a:r>
            <a:endParaRPr lang="en-US" dirty="0"/>
          </a:p>
        </p:txBody>
      </p:sp>
      <p:sp>
        <p:nvSpPr>
          <p:cNvPr id="3" name="Content Placeholder 2"/>
          <p:cNvSpPr>
            <a:spLocks noGrp="1"/>
          </p:cNvSpPr>
          <p:nvPr>
            <p:ph idx="1"/>
          </p:nvPr>
        </p:nvSpPr>
        <p:spPr>
          <a:xfrm>
            <a:off x="486137" y="2603500"/>
            <a:ext cx="11110241" cy="1401341"/>
          </a:xfrm>
        </p:spPr>
        <p:txBody>
          <a:bodyPr>
            <a:normAutofit/>
          </a:bodyPr>
          <a:lstStyle/>
          <a:p>
            <a:r>
              <a:rPr lang="en-US" b="1" dirty="0"/>
              <a:t>Any entity that has state and behavior is known as an object</a:t>
            </a:r>
            <a:r>
              <a:rPr lang="en-US" dirty="0"/>
              <a:t>. For example: chair, pen, table, keyboard, bike etc. It can be physical and logical</a:t>
            </a:r>
            <a:r>
              <a:rPr lang="en-US" dirty="0" smtClean="0"/>
              <a:t>.</a:t>
            </a:r>
          </a:p>
          <a:p>
            <a:r>
              <a:rPr lang="en-US" dirty="0"/>
              <a:t>Software objects are often used to model the real-world objects that you find in everyday life</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681512" y="4236334"/>
            <a:ext cx="3635289" cy="2272056"/>
          </a:xfrm>
          <a:prstGeom prst="rect">
            <a:avLst/>
          </a:prstGeom>
        </p:spPr>
      </p:pic>
      <p:sp>
        <p:nvSpPr>
          <p:cNvPr id="7" name="TextBox 6"/>
          <p:cNvSpPr txBox="1"/>
          <p:nvPr/>
        </p:nvSpPr>
        <p:spPr>
          <a:xfrm>
            <a:off x="6238754" y="4236334"/>
            <a:ext cx="4490978" cy="1446836"/>
          </a:xfrm>
          <a:prstGeom prst="rect">
            <a:avLst/>
          </a:prstGeom>
          <a:noFill/>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rot="20879173">
            <a:off x="4505711" y="4421528"/>
            <a:ext cx="2937866" cy="2019783"/>
          </a:xfrm>
          <a:prstGeom prst="rect">
            <a:avLst/>
          </a:prstGeom>
        </p:spPr>
      </p:pic>
      <p:pic>
        <p:nvPicPr>
          <p:cNvPr id="11" name="Picture 10"/>
          <p:cNvPicPr>
            <a:picLocks noChangeAspect="1"/>
          </p:cNvPicPr>
          <p:nvPr/>
        </p:nvPicPr>
        <p:blipFill>
          <a:blip r:embed="rId4"/>
          <a:stretch>
            <a:fillRect/>
          </a:stretch>
        </p:blipFill>
        <p:spPr>
          <a:xfrm>
            <a:off x="7227773" y="3882121"/>
            <a:ext cx="4379482" cy="2980481"/>
          </a:xfrm>
          <a:prstGeom prst="rect">
            <a:avLst/>
          </a:prstGeom>
        </p:spPr>
      </p:pic>
    </p:spTree>
    <p:extLst>
      <p:ext uri="{BB962C8B-B14F-4D97-AF65-F5344CB8AC3E}">
        <p14:creationId xmlns:p14="http://schemas.microsoft.com/office/powerpoint/2010/main" val="1397497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a class?</a:t>
            </a:r>
            <a:endParaRPr lang="en-US" dirty="0"/>
          </a:p>
        </p:txBody>
      </p:sp>
      <p:sp>
        <p:nvSpPr>
          <p:cNvPr id="3" name="Content Placeholder 2"/>
          <p:cNvSpPr>
            <a:spLocks noGrp="1"/>
          </p:cNvSpPr>
          <p:nvPr>
            <p:ph idx="1"/>
          </p:nvPr>
        </p:nvSpPr>
        <p:spPr>
          <a:xfrm>
            <a:off x="972272" y="2603500"/>
            <a:ext cx="4653023" cy="3416300"/>
          </a:xfrm>
        </p:spPr>
        <p:txBody>
          <a:bodyPr/>
          <a:lstStyle/>
          <a:p>
            <a:r>
              <a:rPr lang="en-US" b="1" dirty="0"/>
              <a:t>A class is a blueprint or prototype from which objects are created</a:t>
            </a:r>
            <a:r>
              <a:rPr lang="en-US" b="1" dirty="0" smtClean="0"/>
              <a:t>.</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185" y="2603500"/>
            <a:ext cx="5294438" cy="3958542"/>
          </a:xfrm>
          <a:prstGeom prst="rect">
            <a:avLst/>
          </a:prstGeom>
        </p:spPr>
      </p:pic>
      <p:pic>
        <p:nvPicPr>
          <p:cNvPr id="8" name="Picture 7"/>
          <p:cNvPicPr>
            <a:picLocks noChangeAspect="1"/>
          </p:cNvPicPr>
          <p:nvPr/>
        </p:nvPicPr>
        <p:blipFill>
          <a:blip r:embed="rId3"/>
          <a:stretch>
            <a:fillRect/>
          </a:stretch>
        </p:blipFill>
        <p:spPr>
          <a:xfrm rot="20879173">
            <a:off x="2179201" y="3819646"/>
            <a:ext cx="2937866" cy="2019783"/>
          </a:xfrm>
          <a:prstGeom prst="rect">
            <a:avLst/>
          </a:prstGeom>
        </p:spPr>
      </p:pic>
    </p:spTree>
    <p:extLst>
      <p:ext uri="{BB962C8B-B14F-4D97-AF65-F5344CB8AC3E}">
        <p14:creationId xmlns:p14="http://schemas.microsoft.com/office/powerpoint/2010/main" val="1024329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860" y="409107"/>
            <a:ext cx="7729728" cy="1188720"/>
          </a:xfrm>
        </p:spPr>
        <p:txBody>
          <a:bodyPr/>
          <a:lstStyle/>
          <a:p>
            <a:pPr algn="ctr"/>
            <a:r>
              <a:rPr lang="en-US" dirty="0" smtClean="0"/>
              <a:t>What is Inheritance?</a:t>
            </a:r>
            <a:endParaRPr lang="en-US" dirty="0"/>
          </a:p>
        </p:txBody>
      </p:sp>
      <p:sp>
        <p:nvSpPr>
          <p:cNvPr id="3" name="Content Placeholder 2"/>
          <p:cNvSpPr>
            <a:spLocks noGrp="1"/>
          </p:cNvSpPr>
          <p:nvPr>
            <p:ph idx="1"/>
          </p:nvPr>
        </p:nvSpPr>
        <p:spPr>
          <a:xfrm>
            <a:off x="497712" y="1944547"/>
            <a:ext cx="8252749" cy="4913453"/>
          </a:xfrm>
        </p:spPr>
        <p:txBody>
          <a:bodyPr>
            <a:normAutofit fontScale="92500"/>
          </a:bodyPr>
          <a:lstStyle/>
          <a:p>
            <a:r>
              <a:rPr lang="en-US" sz="2200" dirty="0" smtClean="0"/>
              <a:t>Inheritance </a:t>
            </a:r>
            <a:r>
              <a:rPr lang="en-US" sz="2200" dirty="0"/>
              <a:t>provides a powerful and natural mechanism for organizing and structuring your software</a:t>
            </a:r>
            <a:r>
              <a:rPr lang="en-US" sz="2200" dirty="0" smtClean="0"/>
              <a:t>.</a:t>
            </a:r>
          </a:p>
          <a:p>
            <a:r>
              <a:rPr lang="en-US" sz="2200" b="1" dirty="0"/>
              <a:t>Inheritance can be defined as the process where one class acquires the properties (methods and fields) of another. </a:t>
            </a:r>
            <a:r>
              <a:rPr lang="en-US" sz="2200" b="1" dirty="0" smtClean="0"/>
              <a:t> </a:t>
            </a:r>
            <a:r>
              <a:rPr lang="en-US" sz="2200" dirty="0" smtClean="0"/>
              <a:t>With </a:t>
            </a:r>
            <a:r>
              <a:rPr lang="en-US" sz="2200" dirty="0"/>
              <a:t>the use of inheritance the information is made manageable in a hierarchical order</a:t>
            </a:r>
            <a:r>
              <a:rPr lang="en-US" sz="2200" dirty="0" smtClean="0"/>
              <a:t>.</a:t>
            </a:r>
          </a:p>
          <a:p>
            <a:r>
              <a:rPr lang="en-US" sz="2400" dirty="0"/>
              <a:t>T</a:t>
            </a:r>
            <a:r>
              <a:rPr lang="en-US" sz="2400" dirty="0" smtClean="0"/>
              <a:t>he </a:t>
            </a:r>
            <a:r>
              <a:rPr lang="en-US" sz="2400" dirty="0"/>
              <a:t>ability to create classes that share the attributes and methods of existing classes, but with more specific features</a:t>
            </a:r>
            <a:endParaRPr lang="en-US" sz="2200" dirty="0" smtClean="0"/>
          </a:p>
          <a:p>
            <a:r>
              <a:rPr lang="en-US" sz="2400" dirty="0"/>
              <a:t>I</a:t>
            </a:r>
            <a:r>
              <a:rPr lang="en-US" sz="2400" dirty="0" smtClean="0"/>
              <a:t>nheritance </a:t>
            </a:r>
            <a:r>
              <a:rPr lang="en-US" sz="2400" dirty="0"/>
              <a:t>is mainly used for code reusability. So you are making use of already </a:t>
            </a:r>
            <a:r>
              <a:rPr lang="en-US" sz="2400" dirty="0" smtClean="0"/>
              <a:t>written </a:t>
            </a:r>
            <a:r>
              <a:rPr lang="en-US" sz="2400" dirty="0"/>
              <a:t>classes and further extending on that.</a:t>
            </a:r>
            <a:endParaRPr lang="en-US" sz="2200" dirty="0" smtClean="0"/>
          </a:p>
          <a:p>
            <a:r>
              <a:rPr lang="en-US" sz="2200" dirty="0"/>
              <a:t>The class which inherits the properties of other is known as subclass (derived class, child class) and the class whose properties are inherited is known as superclass (base class, parent class</a:t>
            </a:r>
            <a:r>
              <a:rPr lang="en-US" sz="2200" dirty="0" smtClean="0"/>
              <a:t>).</a:t>
            </a:r>
          </a:p>
          <a:p>
            <a:r>
              <a:rPr lang="en-US" sz="2200" b="1" dirty="0">
                <a:solidFill>
                  <a:srgbClr val="7030A0"/>
                </a:solidFill>
              </a:rPr>
              <a:t>extends</a:t>
            </a:r>
            <a:r>
              <a:rPr lang="en-US" sz="2200" dirty="0"/>
              <a:t> is the keyword used to inherit the properties of a class. </a:t>
            </a:r>
            <a:endParaRPr lang="en-US" sz="2200" dirty="0" smtClean="0"/>
          </a:p>
        </p:txBody>
      </p:sp>
      <p:pic>
        <p:nvPicPr>
          <p:cNvPr id="5" name="Picture 4"/>
          <p:cNvPicPr>
            <a:picLocks noChangeAspect="1"/>
          </p:cNvPicPr>
          <p:nvPr/>
        </p:nvPicPr>
        <p:blipFill>
          <a:blip r:embed="rId3"/>
          <a:stretch>
            <a:fillRect/>
          </a:stretch>
        </p:blipFill>
        <p:spPr>
          <a:xfrm>
            <a:off x="8471492" y="3709326"/>
            <a:ext cx="3603778" cy="2772137"/>
          </a:xfrm>
          <a:prstGeom prst="rect">
            <a:avLst/>
          </a:prstGeom>
        </p:spPr>
      </p:pic>
    </p:spTree>
    <p:extLst>
      <p:ext uri="{BB962C8B-B14F-4D97-AF65-F5344CB8AC3E}">
        <p14:creationId xmlns:p14="http://schemas.microsoft.com/office/powerpoint/2010/main" val="411042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9207" y="443831"/>
            <a:ext cx="7729728" cy="1188720"/>
          </a:xfrm>
        </p:spPr>
        <p:txBody>
          <a:bodyPr/>
          <a:lstStyle/>
          <a:p>
            <a:r>
              <a:rPr lang="en-US" dirty="0" smtClean="0"/>
              <a:t>TYPES OF INHERITANCE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456" y="1794076"/>
            <a:ext cx="8947230" cy="4872941"/>
          </a:xfrm>
          <a:prstGeom prst="rect">
            <a:avLst/>
          </a:prstGeom>
        </p:spPr>
      </p:pic>
      <p:pic>
        <p:nvPicPr>
          <p:cNvPr id="8" name="Picture 7"/>
          <p:cNvPicPr>
            <a:picLocks noChangeAspect="1"/>
          </p:cNvPicPr>
          <p:nvPr/>
        </p:nvPicPr>
        <p:blipFill>
          <a:blip r:embed="rId3"/>
          <a:stretch>
            <a:fillRect/>
          </a:stretch>
        </p:blipFill>
        <p:spPr>
          <a:xfrm>
            <a:off x="671024" y="4480616"/>
            <a:ext cx="825015" cy="810383"/>
          </a:xfrm>
          <a:prstGeom prst="rect">
            <a:avLst/>
          </a:prstGeom>
        </p:spPr>
      </p:pic>
      <p:pic>
        <p:nvPicPr>
          <p:cNvPr id="9" name="Picture 8"/>
          <p:cNvPicPr>
            <a:picLocks noChangeAspect="1"/>
          </p:cNvPicPr>
          <p:nvPr/>
        </p:nvPicPr>
        <p:blipFill>
          <a:blip r:embed="rId4"/>
          <a:stretch>
            <a:fillRect/>
          </a:stretch>
        </p:blipFill>
        <p:spPr>
          <a:xfrm>
            <a:off x="718942" y="5752618"/>
            <a:ext cx="729177" cy="671798"/>
          </a:xfrm>
          <a:prstGeom prst="rect">
            <a:avLst/>
          </a:prstGeom>
        </p:spPr>
      </p:pic>
      <p:pic>
        <p:nvPicPr>
          <p:cNvPr id="10" name="Picture 9"/>
          <p:cNvPicPr>
            <a:picLocks noChangeAspect="1"/>
          </p:cNvPicPr>
          <p:nvPr/>
        </p:nvPicPr>
        <p:blipFill>
          <a:blip r:embed="rId3"/>
          <a:stretch>
            <a:fillRect/>
          </a:stretch>
        </p:blipFill>
        <p:spPr>
          <a:xfrm>
            <a:off x="671024" y="3311885"/>
            <a:ext cx="825015" cy="810383"/>
          </a:xfrm>
          <a:prstGeom prst="rect">
            <a:avLst/>
          </a:prstGeom>
        </p:spPr>
      </p:pic>
      <p:pic>
        <p:nvPicPr>
          <p:cNvPr id="11" name="Picture 10"/>
          <p:cNvPicPr>
            <a:picLocks noChangeAspect="1"/>
          </p:cNvPicPr>
          <p:nvPr/>
        </p:nvPicPr>
        <p:blipFill>
          <a:blip r:embed="rId3"/>
          <a:stretch>
            <a:fillRect/>
          </a:stretch>
        </p:blipFill>
        <p:spPr>
          <a:xfrm>
            <a:off x="671024" y="2039883"/>
            <a:ext cx="825015" cy="810383"/>
          </a:xfrm>
          <a:prstGeom prst="rect">
            <a:avLst/>
          </a:prstGeom>
        </p:spPr>
      </p:pic>
    </p:spTree>
    <p:extLst>
      <p:ext uri="{BB962C8B-B14F-4D97-AF65-F5344CB8AC3E}">
        <p14:creationId xmlns:p14="http://schemas.microsoft.com/office/powerpoint/2010/main" val="1833874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242" y="4577230"/>
            <a:ext cx="4203700" cy="1993900"/>
          </a:xfrm>
          <a:prstGeom prst="rect">
            <a:avLst/>
          </a:prstGeom>
        </p:spPr>
      </p:pic>
      <p:sp>
        <p:nvSpPr>
          <p:cNvPr id="7" name="TextBox 6"/>
          <p:cNvSpPr txBox="1"/>
          <p:nvPr/>
        </p:nvSpPr>
        <p:spPr>
          <a:xfrm>
            <a:off x="6689042" y="498884"/>
            <a:ext cx="4279900" cy="369332"/>
          </a:xfrm>
          <a:prstGeom prst="rect">
            <a:avLst/>
          </a:prstGeom>
          <a:noFill/>
        </p:spPr>
        <p:txBody>
          <a:bodyPr wrap="square" rtlCol="0">
            <a:spAutoFit/>
          </a:bodyPr>
          <a:lstStyle/>
          <a:p>
            <a:r>
              <a:rPr lang="en-US" b="1" dirty="0" smtClean="0">
                <a:solidFill>
                  <a:srgbClr val="FF0000"/>
                </a:solidFill>
              </a:rPr>
              <a:t>Calculator</a:t>
            </a:r>
            <a:r>
              <a:rPr lang="en-US" dirty="0" smtClean="0"/>
              <a:t> class with variables &amp; methods</a:t>
            </a:r>
            <a:endParaRPr lang="en-US" dirty="0"/>
          </a:p>
        </p:txBody>
      </p:sp>
      <p:sp>
        <p:nvSpPr>
          <p:cNvPr id="8" name="TextBox 7"/>
          <p:cNvSpPr txBox="1"/>
          <p:nvPr/>
        </p:nvSpPr>
        <p:spPr>
          <a:xfrm>
            <a:off x="6689042" y="4195237"/>
            <a:ext cx="4727576" cy="369332"/>
          </a:xfrm>
          <a:prstGeom prst="rect">
            <a:avLst/>
          </a:prstGeom>
          <a:noFill/>
        </p:spPr>
        <p:txBody>
          <a:bodyPr wrap="none" rtlCol="0">
            <a:spAutoFit/>
          </a:bodyPr>
          <a:lstStyle/>
          <a:p>
            <a:r>
              <a:rPr lang="en-US" b="1" dirty="0" smtClean="0">
                <a:solidFill>
                  <a:srgbClr val="00B050"/>
                </a:solidFill>
              </a:rPr>
              <a:t>MyCalculator</a:t>
            </a:r>
            <a:r>
              <a:rPr lang="en-US" dirty="0" smtClean="0"/>
              <a:t> class with a variable and method</a:t>
            </a:r>
            <a:endParaRPr lang="en-US" dirty="0"/>
          </a:p>
        </p:txBody>
      </p:sp>
      <p:sp>
        <p:nvSpPr>
          <p:cNvPr id="9" name="TextBox 8"/>
          <p:cNvSpPr txBox="1"/>
          <p:nvPr/>
        </p:nvSpPr>
        <p:spPr>
          <a:xfrm>
            <a:off x="1141153" y="498884"/>
            <a:ext cx="4699000" cy="1200329"/>
          </a:xfrm>
          <a:prstGeom prst="rect">
            <a:avLst/>
          </a:prstGeom>
          <a:noFill/>
        </p:spPr>
        <p:txBody>
          <a:bodyPr wrap="square" rtlCol="0">
            <a:spAutoFit/>
          </a:bodyPr>
          <a:lstStyle/>
          <a:p>
            <a:r>
              <a:rPr lang="en-US" b="1" dirty="0" smtClean="0">
                <a:solidFill>
                  <a:srgbClr val="7030A0"/>
                </a:solidFill>
              </a:rPr>
              <a:t>MAIN CLASS:</a:t>
            </a:r>
          </a:p>
          <a:p>
            <a:r>
              <a:rPr lang="en-US" dirty="0" smtClean="0"/>
              <a:t>Created an instance of MyCalculator and was able to access Calculator class’s methods and variables because of inheritance.</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242" y="868216"/>
            <a:ext cx="4203700" cy="3124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403" y="1699213"/>
            <a:ext cx="4762500" cy="2603500"/>
          </a:xfrm>
          <a:prstGeom prst="rect">
            <a:avLst/>
          </a:prstGeom>
        </p:spPr>
      </p:pic>
      <p:sp>
        <p:nvSpPr>
          <p:cNvPr id="2" name="TextBox 1"/>
          <p:cNvSpPr txBox="1"/>
          <p:nvPr/>
        </p:nvSpPr>
        <p:spPr>
          <a:xfrm>
            <a:off x="1109403" y="5116158"/>
            <a:ext cx="5011838" cy="1477328"/>
          </a:xfrm>
          <a:prstGeom prst="rect">
            <a:avLst/>
          </a:prstGeom>
          <a:noFill/>
        </p:spPr>
        <p:txBody>
          <a:bodyPr wrap="square" rtlCol="0">
            <a:spAutoFit/>
          </a:bodyPr>
          <a:lstStyle/>
          <a:p>
            <a:r>
              <a:rPr lang="en-US" b="1" i="1" dirty="0" smtClean="0"/>
              <a:t>Questions:</a:t>
            </a:r>
          </a:p>
          <a:p>
            <a:r>
              <a:rPr lang="en-US" i="1" dirty="0" smtClean="0"/>
              <a:t>1. Which of the classes is the subclass? Which one is superclass?</a:t>
            </a:r>
          </a:p>
          <a:p>
            <a:r>
              <a:rPr lang="en-US" i="1" dirty="0" smtClean="0"/>
              <a:t>2. What kind of inheritance is this?</a:t>
            </a:r>
          </a:p>
          <a:p>
            <a:r>
              <a:rPr lang="en-US" i="1" dirty="0" smtClean="0"/>
              <a:t>3.  All java </a:t>
            </a:r>
            <a:r>
              <a:rPr lang="en-US" i="1" smtClean="0"/>
              <a:t>classes derive from what class?</a:t>
            </a:r>
            <a:endParaRPr lang="en-US" i="1" dirty="0"/>
          </a:p>
        </p:txBody>
      </p:sp>
    </p:spTree>
    <p:extLst>
      <p:ext uri="{BB962C8B-B14F-4D97-AF65-F5344CB8AC3E}">
        <p14:creationId xmlns:p14="http://schemas.microsoft.com/office/powerpoint/2010/main" val="1863021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6510"/>
            <a:ext cx="11797259" cy="5715000"/>
          </a:xfrm>
          <a:prstGeom prst="rect">
            <a:avLst/>
          </a:prstGeom>
        </p:spPr>
      </p:pic>
    </p:spTree>
    <p:extLst>
      <p:ext uri="{BB962C8B-B14F-4D97-AF65-F5344CB8AC3E}">
        <p14:creationId xmlns:p14="http://schemas.microsoft.com/office/powerpoint/2010/main" val="141429373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273</TotalTime>
  <Words>641</Words>
  <Application>Microsoft Office PowerPoint</Application>
  <PresentationFormat>Widescreen</PresentationFormat>
  <Paragraphs>82</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 Sans MT</vt:lpstr>
      <vt:lpstr>Parcel</vt:lpstr>
      <vt:lpstr>Object Oriented Programming (OOP) Concepts In Java</vt:lpstr>
      <vt:lpstr>Lesson: Object Oriented Programming Concepts</vt:lpstr>
      <vt:lpstr>What is OOP?</vt:lpstr>
      <vt:lpstr>What is an object?</vt:lpstr>
      <vt:lpstr>What is a class?</vt:lpstr>
      <vt:lpstr>What is Inheritance?</vt:lpstr>
      <vt:lpstr>TYPES OF INHERITANCE</vt:lpstr>
      <vt:lpstr>PowerPoint Presentation</vt:lpstr>
      <vt:lpstr>PowerPoint Presentation</vt:lpstr>
      <vt:lpstr>What is Polymorphism?</vt:lpstr>
      <vt:lpstr>POLYMORPHISM:  Method Overloading</vt:lpstr>
      <vt:lpstr>POLYMORPHISM: Method Overriding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 (OOP) Concepts in Jav</dc:title>
  <dc:creator>Fahimul Haque</dc:creator>
  <cp:lastModifiedBy>Mohammed Kalam</cp:lastModifiedBy>
  <cp:revision>25</cp:revision>
  <dcterms:created xsi:type="dcterms:W3CDTF">2017-08-03T05:41:44Z</dcterms:created>
  <dcterms:modified xsi:type="dcterms:W3CDTF">2017-12-02T02:21:47Z</dcterms:modified>
</cp:coreProperties>
</file>